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9" r:id="rId2"/>
    <p:sldId id="1420" r:id="rId3"/>
    <p:sldId id="1456" r:id="rId4"/>
    <p:sldId id="1475" r:id="rId5"/>
    <p:sldId id="1490" r:id="rId6"/>
    <p:sldId id="1457" r:id="rId7"/>
    <p:sldId id="1485" r:id="rId8"/>
    <p:sldId id="1455" r:id="rId9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90B675C0-E9BC-4D66-B961-D5941D08F705}">
          <p14:sldIdLst>
            <p14:sldId id="259"/>
            <p14:sldId id="1420"/>
            <p14:sldId id="1456"/>
            <p14:sldId id="1475"/>
            <p14:sldId id="1490"/>
            <p14:sldId id="1457"/>
            <p14:sldId id="1485"/>
            <p14:sldId id="14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769C"/>
    <a:srgbClr val="003874"/>
    <a:srgbClr val="013772"/>
    <a:srgbClr val="7795A9"/>
    <a:srgbClr val="E9F2FD"/>
    <a:srgbClr val="87149E"/>
    <a:srgbClr val="376089"/>
    <a:srgbClr val="00366F"/>
    <a:srgbClr val="A68236"/>
    <a:srgbClr val="003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9" autoAdjust="0"/>
    <p:restoredTop sz="86400" autoAdjust="0"/>
  </p:normalViewPr>
  <p:slideViewPr>
    <p:cSldViewPr>
      <p:cViewPr varScale="1">
        <p:scale>
          <a:sx n="76" d="100"/>
          <a:sy n="76" d="100"/>
        </p:scale>
        <p:origin x="1227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112" y="51"/>
      </p:cViewPr>
      <p:guideLst>
        <p:guide orient="horz" pos="3223"/>
        <p:guide pos="227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917" cy="51205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0725" y="0"/>
            <a:ext cx="3076917" cy="51205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4614E55-C0CA-4E41-B720-76E6E7A23392}" type="datetimeFigureOut">
              <a:rPr lang="en-US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919"/>
            <a:ext cx="3076917" cy="512058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0725" y="9720919"/>
            <a:ext cx="3076917" cy="512058"/>
          </a:xfrm>
          <a:prstGeom prst="rect">
            <a:avLst/>
          </a:prstGeom>
        </p:spPr>
        <p:txBody>
          <a:bodyPr vert="horz" wrap="square" lIns="94759" tIns="47380" rIns="94759" bIns="4738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B9FE41B-0367-46D2-9DC4-DC6CB862C9FB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917" cy="512058"/>
          </a:xfrm>
          <a:prstGeom prst="rect">
            <a:avLst/>
          </a:prstGeom>
        </p:spPr>
        <p:txBody>
          <a:bodyPr vert="horz" lIns="98294" tIns="49147" rIns="98294" bIns="4914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0725" y="0"/>
            <a:ext cx="3076917" cy="512058"/>
          </a:xfrm>
          <a:prstGeom prst="rect">
            <a:avLst/>
          </a:prstGeom>
        </p:spPr>
        <p:txBody>
          <a:bodyPr vert="horz" lIns="98294" tIns="49147" rIns="98294" bIns="4914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58D17AE-E435-4F58-9073-87963094269D}" type="datetimeFigureOut">
              <a:rPr lang="en-US"/>
              <a:t>12/7/2025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294" tIns="49147" rIns="98294" bIns="4914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0460"/>
            <a:ext cx="5679440" cy="4606885"/>
          </a:xfrm>
          <a:prstGeom prst="rect">
            <a:avLst/>
          </a:prstGeom>
        </p:spPr>
        <p:txBody>
          <a:bodyPr vert="horz" lIns="98294" tIns="49147" rIns="98294" bIns="4914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919"/>
            <a:ext cx="3076917" cy="512058"/>
          </a:xfrm>
          <a:prstGeom prst="rect">
            <a:avLst/>
          </a:prstGeom>
        </p:spPr>
        <p:txBody>
          <a:bodyPr vert="horz" lIns="98294" tIns="49147" rIns="98294" bIns="4914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0725" y="9720919"/>
            <a:ext cx="3076917" cy="512058"/>
          </a:xfrm>
          <a:prstGeom prst="rect">
            <a:avLst/>
          </a:prstGeom>
        </p:spPr>
        <p:txBody>
          <a:bodyPr vert="horz" wrap="square" lIns="98294" tIns="49147" rIns="98294" bIns="49147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672B175-72D3-43E6-B556-3E80B8A82792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97013" y="1200150"/>
            <a:ext cx="4321175" cy="3240088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14070" indent="-31305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2220" indent="-25019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3235" indent="-25019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53615" indent="-25019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54630" indent="-25019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55645" indent="-25019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756660" indent="-25019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257040" indent="-25019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29F32FC-0F97-4D56-92CC-996EB5401260}" type="slidenum">
              <a:rPr lang="zh-CN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72B175-72D3-43E6-B556-3E80B8A82792}" type="slidenum">
              <a:rPr lang="en-US" altLang="en-US" smtClean="0"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72B175-72D3-43E6-B556-3E80B8A82792}" type="slidenum">
              <a:rPr lang="en-US" altLang="en-US" smtClean="0"/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72B175-72D3-43E6-B556-3E80B8A82792}" type="slidenum">
              <a:rPr lang="en-US" altLang="en-US" smtClean="0"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72B175-72D3-43E6-B556-3E80B8A82792}" type="slidenum">
              <a:rPr lang="en-US" altLang="en-US" smtClean="0"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72B175-72D3-43E6-B556-3E80B8A82792}" type="slidenum">
              <a:rPr lang="en-US" altLang="en-US" smtClean="0"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72B175-72D3-43E6-B556-3E80B8A82792}" type="slidenum">
              <a:rPr lang="en-US" altLang="en-US" smtClean="0"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497013" y="1200150"/>
            <a:ext cx="4321175" cy="3240088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14070" indent="-31305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2220" indent="-25019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53235" indent="-25019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53615" indent="-25019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754630" indent="-25019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55645" indent="-25019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756660" indent="-25019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257040" indent="-25019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29F32FC-0F97-4D56-92CC-996EB5401260}" type="slidenum">
              <a:rPr lang="zh-CN" altLang="en-US" smtClean="0">
                <a:solidFill>
                  <a:srgbClr val="000000"/>
                </a:solidFill>
                <a:latin typeface="Calibri" panose="020F0502020204030204" pitchFamily="34" charset="0"/>
              </a:rPr>
              <a:t>8</a:t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11" b="3333"/>
          <a:stretch>
            <a:fillRect/>
          </a:stretch>
        </p:blipFill>
        <p:spPr bwMode="auto">
          <a:xfrm>
            <a:off x="0" y="4419600"/>
            <a:ext cx="9144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4150"/>
            <a:ext cx="2563813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05800" y="6308725"/>
            <a:ext cx="381000" cy="32067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E4B9CB1-7293-4FA3-A27D-9CB130A1767C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D1393-DDE7-4ED9-BF3C-19C0A843BAEC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14E6C7-F02B-4751-9A12-C690C7AC1BDA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7D7F2-0C9B-40FA-8CB5-893769CFA295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500" t="70001" b="3589"/>
          <a:stretch>
            <a:fillRect/>
          </a:stretch>
        </p:blipFill>
        <p:spPr bwMode="auto">
          <a:xfrm>
            <a:off x="4876800" y="6096000"/>
            <a:ext cx="426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177301"/>
            <a:ext cx="8147050" cy="508499"/>
          </a:xfrm>
        </p:spPr>
        <p:txBody>
          <a:bodyPr>
            <a:normAutofit/>
          </a:bodyPr>
          <a:lstStyle>
            <a:lvl1pPr>
              <a:defRPr sz="2600" b="1" i="0" u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1"/>
            <a:ext cx="8534400" cy="5334000"/>
          </a:xfrm>
        </p:spPr>
        <p:txBody>
          <a:bodyPr/>
          <a:lstStyle>
            <a:lvl1pPr marL="342900" indent="-342900">
              <a:spcBef>
                <a:spcPts val="500"/>
              </a:spcBef>
              <a:buFont typeface="Arial" panose="020B0604020202020204" pitchFamily="34" charset="0"/>
              <a:buChar char="‒"/>
              <a:defRPr sz="2000" b="1" i="0" u="none"/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741680" indent="-284480">
              <a:spcBef>
                <a:spcPts val="500"/>
              </a:spcBef>
              <a:defRPr sz="1600"/>
            </a:lvl3pPr>
            <a:lvl4pPr>
              <a:spcBef>
                <a:spcPts val="500"/>
              </a:spcBef>
              <a:defRPr sz="1800"/>
            </a:lvl4pPr>
            <a:lvl5pPr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sz="1600" dirty="0"/>
              <a:t>Second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7200" y="6443530"/>
            <a:ext cx="609600" cy="32067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B8B28C9-510B-471F-AD22-D8617BBC9B3E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500" t="70001" b="3589"/>
          <a:stretch>
            <a:fillRect/>
          </a:stretch>
        </p:blipFill>
        <p:spPr bwMode="auto">
          <a:xfrm>
            <a:off x="4876800" y="6096000"/>
            <a:ext cx="426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177301"/>
            <a:ext cx="8147050" cy="508499"/>
          </a:xfrm>
        </p:spPr>
        <p:txBody>
          <a:bodyPr>
            <a:normAutofit/>
          </a:bodyPr>
          <a:lstStyle>
            <a:lvl1pPr>
              <a:defRPr sz="2600" b="1" i="0" u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1"/>
            <a:ext cx="8534400" cy="5334000"/>
          </a:xfrm>
        </p:spPr>
        <p:txBody>
          <a:bodyPr/>
          <a:lstStyle>
            <a:lvl1pPr marL="342900" indent="-342900">
              <a:spcBef>
                <a:spcPts val="500"/>
              </a:spcBef>
              <a:buFont typeface="Arial" panose="020B0604020202020204" pitchFamily="34" charset="0"/>
              <a:buChar char="‒"/>
              <a:defRPr sz="2000" b="1" i="0" u="none"/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741680" indent="-284480">
              <a:spcBef>
                <a:spcPts val="500"/>
              </a:spcBef>
              <a:defRPr sz="1600"/>
            </a:lvl3pPr>
            <a:lvl4pPr>
              <a:spcBef>
                <a:spcPts val="500"/>
              </a:spcBef>
              <a:defRPr sz="1800"/>
            </a:lvl4pPr>
            <a:lvl5pPr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sz="1600" dirty="0"/>
              <a:t>Second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7200" y="6443530"/>
            <a:ext cx="609600" cy="32067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B8B28C9-510B-471F-AD22-D8617BBC9B3E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76400"/>
            <a:ext cx="7772400" cy="1001713"/>
          </a:xfrm>
        </p:spPr>
        <p:txBody>
          <a:bodyPr anchor="ctr"/>
          <a:lstStyle>
            <a:lvl1pPr algn="ctr">
              <a:defRPr sz="32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371600" y="2811069"/>
            <a:ext cx="6248400" cy="2980131"/>
          </a:xfrm>
        </p:spPr>
        <p:txBody>
          <a:bodyPr/>
          <a:lstStyle>
            <a:lvl1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5" name="图片 1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500" t="70001" b="3589"/>
          <a:stretch>
            <a:fillRect/>
          </a:stretch>
        </p:blipFill>
        <p:spPr bwMode="auto">
          <a:xfrm>
            <a:off x="4876800" y="6096000"/>
            <a:ext cx="426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7200" y="6443530"/>
            <a:ext cx="609600" cy="32067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B8B28C9-510B-471F-AD22-D8617BBC9B3E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839200" cy="5791200"/>
          </a:xfrm>
        </p:spPr>
        <p:txBody>
          <a:bodyPr/>
          <a:lstStyle>
            <a:lvl1pPr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spcBef>
                <a:spcPts val="10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800"/>
              </a:spcBef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235E5EF-F37D-4D00-A32B-A190FCEEB22D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2F64D-461B-4797-A163-F3DEB3CCD8B2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1D5C4-E22E-4431-82E7-DC866A3B9023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22771-C758-4AC4-A7C1-60445C58335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E66B6-F24A-43D9-8994-9B1A438AF125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8569A-3DF2-40AB-BA9E-A5A7C3E55304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76200"/>
            <a:ext cx="883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609600"/>
            <a:ext cx="88392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008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356350"/>
            <a:ext cx="533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CC7579-E05E-4863-9387-DFB2F4648DE3}" type="slidenum">
              <a:rPr lang="en-US" altLang="en-US"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ts val="80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ts val="8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>
          <a:xfrm>
            <a:off x="629238" y="1552581"/>
            <a:ext cx="7885524" cy="1635681"/>
          </a:xfrm>
        </p:spPr>
        <p:txBody>
          <a:bodyPr/>
          <a:lstStyle/>
          <a:p>
            <a:pPr algn="ctr" eaLnBrk="1" hangingPunct="1"/>
            <a:r>
              <a:rPr lang="en-US" altLang="en-GB" sz="5400" dirty="0" err="1">
                <a:latin typeface="Candara" panose="020E0502030303020204" pitchFamily="34" charset="0"/>
              </a:rPr>
              <a:t>PV</a:t>
            </a:r>
            <a:r>
              <a:rPr lang="en-GB" altLang="zh-CN" sz="5400" dirty="0" err="1">
                <a:latin typeface="Candara" panose="020E0502030303020204" pitchFamily="34" charset="0"/>
              </a:rPr>
              <a:t>GPT</a:t>
            </a:r>
            <a:br>
              <a:rPr lang="en-GB" altLang="zh-CN" sz="4400" dirty="0">
                <a:latin typeface="Candara" panose="020E0502030303020204" pitchFamily="34" charset="0"/>
              </a:rPr>
            </a:br>
            <a:r>
              <a:rPr lang="en-US" sz="3200" dirty="0">
                <a:latin typeface="Candara" panose="020E0502030303020204" pitchFamily="34" charset="0"/>
              </a:rPr>
              <a:t>Query the PV data using natural language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763000" y="6537325"/>
            <a:ext cx="381000" cy="320675"/>
          </a:xfrm>
        </p:spPr>
        <p:txBody>
          <a:bodyPr/>
          <a:lstStyle/>
          <a:p>
            <a:pPr>
              <a:defRPr/>
            </a:pPr>
            <a:fld id="{0E4B9CB1-7293-4FA3-A27D-9CB130A1767C}" type="slidenum">
              <a:rPr lang="en-US" sz="1400" smtClean="0">
                <a:solidFill>
                  <a:prstClr val="black"/>
                </a:solidFill>
              </a:rPr>
              <a:t>1</a:t>
            </a:fld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09725" y="3429000"/>
            <a:ext cx="5924549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Candara" panose="020E0502030303020204" pitchFamily="34" charset="0"/>
              </a:rPr>
              <a:t>Research assistant: Di Zhang</a:t>
            </a:r>
          </a:p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Candara" panose="020E0502030303020204" pitchFamily="34" charset="0"/>
              </a:rPr>
              <a:t>Supervisor: Prof. Zhe Wang</a:t>
            </a:r>
          </a:p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Candara" panose="020E0502030303020204" pitchFamily="34" charset="0"/>
              </a:rPr>
              <a:t>​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Department of Civil and Environmental Engineering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The Hong Kong University of Science and Technology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6 Nov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81000" y="228600"/>
            <a:ext cx="8719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  <a:sym typeface="+mn-ea"/>
              </a:rPr>
              <a:t>A</a:t>
            </a:r>
            <a:r>
              <a:rPr lang="en-US" altLang="zh-CN" sz="1800" b="1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  <a:sym typeface="+mn-ea"/>
              </a:rPr>
              <a:t> LLM-based system </a:t>
            </a:r>
            <a:r>
              <a:rPr lang="en-US" altLang="zh-CN" sz="1800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  <a:sym typeface="+mn-ea"/>
              </a:rPr>
              <a:t>provides natural-language querying and analysis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3695" y="762000"/>
            <a:ext cx="8252460" cy="0"/>
          </a:xfrm>
          <a:prstGeom prst="line">
            <a:avLst/>
          </a:prstGeom>
          <a:ln w="158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228600" y="990600"/>
            <a:ext cx="8377555" cy="1115060"/>
          </a:xfrm>
        </p:spPr>
        <p:txBody>
          <a:bodyPr/>
          <a:lstStyle/>
          <a:p>
            <a:pPr marL="457200" lvl="1" indent="0" algn="just">
              <a:buNone/>
            </a:pPr>
            <a:r>
              <a:rPr lang="en-US" altLang="en-GB" sz="2400" b="1" dirty="0">
                <a:solidFill>
                  <a:srgbClr val="00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PVGPT</a:t>
            </a:r>
            <a:r>
              <a:rPr lang="en-US" altLang="en-GB" sz="2400" b="1" dirty="0">
                <a:solidFill>
                  <a:srgbClr val="5576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400" b="1" dirty="0">
                <a:solidFill>
                  <a:srgbClr val="5576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 the PV data using natural language</a:t>
            </a:r>
          </a:p>
        </p:txBody>
      </p:sp>
      <p:sp>
        <p:nvSpPr>
          <p:cNvPr id="9" name="Content Placeholder 1"/>
          <p:cNvSpPr>
            <a:spLocks noGrp="1"/>
          </p:cNvSpPr>
          <p:nvPr/>
        </p:nvSpPr>
        <p:spPr>
          <a:xfrm>
            <a:off x="3309620" y="1524000"/>
            <a:ext cx="5296535" cy="3981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‒"/>
              <a:defRPr sz="2000" b="1" i="0" u="none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1680" indent="-28448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None/>
            </a:pPr>
            <a:r>
              <a:rPr lang="en-US" altLang="en-GB" b="1" dirty="0">
                <a:solidFill>
                  <a:srgbClr val="00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lang="en-US" altLang="en-GB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</a:rPr>
              <a:t>sites</a:t>
            </a:r>
            <a:r>
              <a:rPr lang="en-US" altLang="en-GB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at HKUST, </a:t>
            </a:r>
            <a:r>
              <a:rPr lang="en-US" altLang="en-GB" b="1" dirty="0">
                <a:solidFill>
                  <a:srgbClr val="00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2486</a:t>
            </a:r>
            <a:r>
              <a:rPr lang="en-US" altLang="zh-CN" sz="1800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</a:rPr>
              <a:t> </a:t>
            </a:r>
            <a:r>
              <a:rPr lang="en-US" altLang="zh-CN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</a:rPr>
              <a:t>panels</a:t>
            </a:r>
            <a:r>
              <a:rPr lang="en-US" altLang="en-GB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since </a:t>
            </a:r>
            <a:r>
              <a:rPr lang="en-US" altLang="en-GB" b="1" dirty="0">
                <a:solidFill>
                  <a:srgbClr val="0038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Jan 2021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3810000" y="5562600"/>
            <a:ext cx="49091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b="1" dirty="0">
                <a:solidFill>
                  <a:srgbClr val="FF0000"/>
                </a:solidFill>
              </a:rPr>
              <a:t>PV</a:t>
            </a:r>
            <a:r>
              <a:rPr lang="en-GB" altLang="zh-CN" b="1" dirty="0">
                <a:solidFill>
                  <a:srgbClr val="FF0000"/>
                </a:solidFill>
              </a:rPr>
              <a:t> data is </a:t>
            </a:r>
            <a:r>
              <a:rPr lang="en-US" altLang="en-GB" b="1" dirty="0">
                <a:solidFill>
                  <a:srgbClr val="FF0000"/>
                </a:solidFill>
              </a:rPr>
              <a:t>complex and heterogeneous</a:t>
            </a:r>
            <a:r>
              <a:rPr lang="zh-CN" altLang="en-US" b="1" dirty="0">
                <a:solidFill>
                  <a:srgbClr val="FF0000"/>
                </a:solidFill>
              </a:rPr>
              <a:t>！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r="7710"/>
          <a:stretch>
            <a:fillRect/>
          </a:stretch>
        </p:blipFill>
        <p:spPr>
          <a:xfrm>
            <a:off x="990600" y="2156460"/>
            <a:ext cx="4667250" cy="25457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l="12427" r="40734" b="26560"/>
          <a:stretch>
            <a:fillRect/>
          </a:stretch>
        </p:blipFill>
        <p:spPr>
          <a:xfrm>
            <a:off x="685800" y="4343400"/>
            <a:ext cx="2347595" cy="1569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5943600" y="2438400"/>
            <a:ext cx="2820035" cy="343662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1800" b="1">
                <a:solidFill>
                  <a:srgbClr val="00387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? </a:t>
            </a:r>
            <a:r>
              <a:rPr lang="en-US" altLang="zh-CN" sz="1800" b="1" u="sng">
                <a:solidFill>
                  <a:srgbClr val="00387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have challenges:</a:t>
            </a:r>
            <a:endParaRPr lang="en-US" altLang="zh-CN" sz="1800" u="sng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algn="just" latinLnBrk="0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How can </a:t>
            </a:r>
            <a:r>
              <a:rPr lang="en-US" altLang="zh-CN" sz="1400" b="1">
                <a:solidFill>
                  <a:srgbClr val="5576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heterogeneous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 PV data from different sensors and APIs be </a:t>
            </a:r>
            <a:r>
              <a:rPr lang="en-US" altLang="zh-CN" sz="1400" b="1">
                <a:solidFill>
                  <a:srgbClr val="5576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unified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 into one interoperable framework?</a:t>
            </a:r>
          </a:p>
          <a:p>
            <a:pPr marL="285750" indent="-285750" algn="dist" latinLnBrk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How can </a:t>
            </a:r>
            <a:r>
              <a:rPr lang="en-US" altLang="zh-CN" sz="1400" b="1">
                <a:solidFill>
                  <a:srgbClr val="5576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non-technical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 users flexibly query and analyze such data without knowing complex scripts?</a:t>
            </a:r>
          </a:p>
        </p:txBody>
      </p:sp>
      <p:sp>
        <p:nvSpPr>
          <p:cNvPr id="19" name="椭圆 18"/>
          <p:cNvSpPr/>
          <p:nvPr/>
        </p:nvSpPr>
        <p:spPr>
          <a:xfrm>
            <a:off x="1371600" y="2438400"/>
            <a:ext cx="381000" cy="381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4" name="椭圆 23"/>
          <p:cNvSpPr/>
          <p:nvPr/>
        </p:nvSpPr>
        <p:spPr>
          <a:xfrm>
            <a:off x="854710" y="4455795"/>
            <a:ext cx="381000" cy="381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3505200"/>
            <a:ext cx="2920365" cy="1884045"/>
          </a:xfrm>
          <a:prstGeom prst="rect">
            <a:avLst/>
          </a:prstGeom>
          <a:ln>
            <a:solidFill>
              <a:srgbClr val="013772"/>
            </a:solidFill>
          </a:ln>
        </p:spPr>
      </p:pic>
      <p:sp>
        <p:nvSpPr>
          <p:cNvPr id="27" name="椭圆 26"/>
          <p:cNvSpPr/>
          <p:nvPr/>
        </p:nvSpPr>
        <p:spPr>
          <a:xfrm>
            <a:off x="2588260" y="3624580"/>
            <a:ext cx="381000" cy="381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C00000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1000" y="5257800"/>
            <a:ext cx="4664075" cy="4267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en-GB" b="1" dirty="0">
                <a:solidFill>
                  <a:srgbClr val="FF0000"/>
                </a:solidFill>
              </a:rPr>
              <a:t>S</a:t>
            </a:r>
            <a:r>
              <a:rPr lang="en-GB" altLang="zh-CN" b="1" dirty="0">
                <a:solidFill>
                  <a:srgbClr val="FF0000"/>
                </a:solidFill>
              </a:rPr>
              <a:t>emantic models are difficult to query</a:t>
            </a:r>
            <a:r>
              <a:rPr lang="en-US" altLang="en-GB" b="1" dirty="0">
                <a:solidFill>
                  <a:srgbClr val="FF0000"/>
                </a:solidFill>
              </a:rPr>
              <a:t>!</a:t>
            </a:r>
            <a:endParaRPr lang="en-US" altLang="en-GB" dirty="0">
              <a:solidFill>
                <a:schemeClr val="bg1"/>
              </a:solidFill>
            </a:endParaRP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33600"/>
            <a:ext cx="6377305" cy="264033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3400"/>
            <a:ext cx="3068320" cy="13455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1000" y="228600"/>
            <a:ext cx="8719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  <a:sym typeface="+mn-ea"/>
              </a:rPr>
              <a:t>Ontologies like </a:t>
            </a:r>
            <a:r>
              <a:rPr lang="en-US" altLang="zh-CN" sz="1800" b="1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  <a:sym typeface="+mn-ea"/>
              </a:rPr>
              <a:t>Brick</a:t>
            </a:r>
            <a:r>
              <a:rPr lang="en-US" altLang="zh-CN" sz="1800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  <a:sym typeface="+mn-ea"/>
              </a:rPr>
              <a:t> can standardize and integrate heterogeneous data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353695" y="762000"/>
            <a:ext cx="8252460" cy="0"/>
          </a:xfrm>
          <a:prstGeom prst="line">
            <a:avLst/>
          </a:prstGeom>
          <a:ln w="158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85800" y="927100"/>
            <a:ext cx="7391400" cy="126746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1800" b="1" u="sng">
                <a:solidFill>
                  <a:srgbClr val="00387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model:</a:t>
            </a:r>
            <a:endParaRPr lang="en-US" altLang="zh-CN" sz="1800" u="sng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algn="just" latinLnBrk="0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Record relationships among sites, sensors, and data streams in a </a:t>
            </a:r>
            <a:r>
              <a:rPr lang="en-US" altLang="zh-CN" sz="1400" b="1">
                <a:solidFill>
                  <a:srgbClr val="5576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standardized, machine-readable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 way.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3000" y="5566410"/>
            <a:ext cx="775017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altLang="zh-CN" sz="1800" b="1" dirty="0">
                <a:solidFill>
                  <a:srgbClr val="FF0000"/>
                </a:solidFill>
                <a:ea typeface="微软雅黑" panose="020B0503020204020204" pitchFamily="34" charset="-122"/>
              </a:rPr>
              <a:t>Goal: Make accessing </a:t>
            </a:r>
            <a:r>
              <a:rPr lang="en-US" altLang="en-GB" sz="1800" b="1" dirty="0">
                <a:solidFill>
                  <a:srgbClr val="FF0000"/>
                </a:solidFill>
                <a:ea typeface="微软雅黑" panose="020B0503020204020204" pitchFamily="34" charset="-122"/>
              </a:rPr>
              <a:t>pv </a:t>
            </a:r>
            <a:r>
              <a:rPr lang="en-GB" altLang="zh-CN" sz="1800" b="1" dirty="0">
                <a:solidFill>
                  <a:srgbClr val="FF0000"/>
                </a:solidFill>
                <a:ea typeface="微软雅黑" panose="020B0503020204020204" pitchFamily="34" charset="-122"/>
              </a:rPr>
              <a:t>data as simple as talking to a person.</a:t>
            </a:r>
            <a:endParaRPr lang="en-GB" altLang="zh-CN" b="1" dirty="0"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0243" y="2311010"/>
            <a:ext cx="257938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Existing Methods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15000" y="2329560"/>
            <a:ext cx="17526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LLM Methods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036955" y="2667000"/>
            <a:ext cx="3477260" cy="2532380"/>
            <a:chOff x="960" y="4200"/>
            <a:chExt cx="5476" cy="3988"/>
          </a:xfrm>
        </p:grpSpPr>
        <p:pic>
          <p:nvPicPr>
            <p:cNvPr id="10" name="Picture 2" descr="Creating SPARQL query templat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91"/>
            <a:stretch>
              <a:fillRect/>
            </a:stretch>
          </p:blipFill>
          <p:spPr bwMode="auto">
            <a:xfrm>
              <a:off x="960" y="4200"/>
              <a:ext cx="5477" cy="3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407" y="4683"/>
              <a:ext cx="4870" cy="18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895600"/>
            <a:ext cx="3703955" cy="231965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052695" y="2894965"/>
            <a:ext cx="3452495" cy="3733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1000" y="228600"/>
            <a:ext cx="8719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  <a:sym typeface="+mn-ea"/>
              </a:rPr>
              <a:t>Semantic integration is powerful, but </a:t>
            </a:r>
            <a:r>
              <a:rPr lang="en-US" altLang="zh-CN" sz="1800" b="1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  <a:sym typeface="+mn-ea"/>
              </a:rPr>
              <a:t>not accessible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53695" y="762000"/>
            <a:ext cx="8252460" cy="0"/>
          </a:xfrm>
          <a:prstGeom prst="line">
            <a:avLst/>
          </a:prstGeom>
          <a:ln w="158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85800" y="927100"/>
            <a:ext cx="7391400" cy="111760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1800" b="1">
                <a:solidFill>
                  <a:srgbClr val="00387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? </a:t>
            </a:r>
            <a:r>
              <a:rPr lang="en-US" altLang="zh-CN" sz="1800" b="1" u="sng">
                <a:solidFill>
                  <a:srgbClr val="00387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LLM can help:</a:t>
            </a:r>
            <a:endParaRPr lang="en-US" altLang="zh-CN" sz="1800" u="sng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algn="just" latinLnBrk="0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Generate code according to natural language throughout the semantic model to query PV data </a:t>
            </a:r>
            <a:r>
              <a:rPr lang="en-US" altLang="zh-CN" sz="1400" b="1">
                <a:solidFill>
                  <a:srgbClr val="5576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using natural language</a:t>
            </a:r>
            <a:endParaRPr lang="en-US" altLang="zh-CN" sz="14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ramework-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82750"/>
            <a:ext cx="8364855" cy="376999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81000" y="228600"/>
            <a:ext cx="8719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  <a:sym typeface="+mn-ea"/>
              </a:rPr>
              <a:t>How can LLMs handle multi-step PV queries?</a:t>
            </a:r>
            <a:endParaRPr lang="en-US" altLang="zh-CN" sz="1800" b="1" kern="0" noProof="0" dirty="0">
              <a:ln>
                <a:noFill/>
              </a:ln>
              <a:solidFill>
                <a:srgbClr val="013772"/>
              </a:solidFill>
              <a:effectLst/>
              <a:uLnTx/>
              <a:uFillTx/>
              <a:ea typeface="等线" panose="02010600030101010101" pitchFamily="2" charset="-122"/>
              <a:sym typeface="+mn-ea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53695" y="762000"/>
            <a:ext cx="8252460" cy="0"/>
          </a:xfrm>
          <a:prstGeom prst="line">
            <a:avLst/>
          </a:prstGeom>
          <a:ln w="158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85800" y="927100"/>
            <a:ext cx="7391400" cy="111760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1800" b="1" u="sng">
                <a:solidFill>
                  <a:srgbClr val="00387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From entity retrieval to code generation:</a:t>
            </a:r>
            <a:endParaRPr lang="en-US" altLang="zh-CN" sz="1800" u="sng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algn="just" latinLnBrk="0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Require LLMs to reason through </a:t>
            </a:r>
            <a:r>
              <a:rPr lang="en-US" altLang="zh-CN" sz="1400" b="1">
                <a:solidFill>
                  <a:srgbClr val="5576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semantic relationships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, manage </a:t>
            </a:r>
            <a:r>
              <a:rPr lang="en-US" altLang="zh-CN" sz="1400" b="1">
                <a:solidFill>
                  <a:srgbClr val="5576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heterogeneous data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, and ensure</a:t>
            </a:r>
            <a:r>
              <a:rPr lang="en-US" altLang="zh-CN" sz="1400" b="1">
                <a:solidFill>
                  <a:srgbClr val="5576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execution correctness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914400" y="5486400"/>
            <a:ext cx="716534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dirty="0">
                <a:solidFill>
                  <a:srgbClr val="FF0000"/>
                </a:solidFill>
                <a:ea typeface="微软雅黑" panose="020B0503020204020204" pitchFamily="34" charset="-122"/>
              </a:rPr>
              <a:t>Challenges: How can LLM handle multi-step PV queries with correcting itself at each stage?</a:t>
            </a:r>
          </a:p>
          <a:p>
            <a:pPr algn="just"/>
            <a:endParaRPr lang="en-US" altLang="zh-CN" sz="18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algn="just"/>
            <a:endParaRPr lang="en-US" altLang="zh-CN" sz="18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Framework_画板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30" y="2438400"/>
            <a:ext cx="7151370" cy="33909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81000" y="228600"/>
            <a:ext cx="8719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  <a:sym typeface="+mn-ea"/>
              </a:rPr>
              <a:t>Multi-agent architecture for reliable PV data querying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53695" y="762000"/>
            <a:ext cx="8252460" cy="0"/>
          </a:xfrm>
          <a:prstGeom prst="line">
            <a:avLst/>
          </a:prstGeom>
          <a:ln w="158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85800" y="927100"/>
            <a:ext cx="7391400" cy="111760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r>
              <a:rPr lang="en-US" altLang="zh-CN" sz="1800" b="1" u="sng">
                <a:solidFill>
                  <a:srgbClr val="00387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Planner–Coder–Verifier:</a:t>
            </a:r>
            <a:endParaRPr lang="en-US" altLang="zh-CN" sz="1800" u="sng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 algn="just" latinLnBrk="0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Each agent specializes in one stage of the reasoning chain — </a:t>
            </a:r>
            <a:r>
              <a:rPr lang="en-US" altLang="zh-CN" sz="1400" b="1">
                <a:solidFill>
                  <a:srgbClr val="5576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Planner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 decomposes tasks,</a:t>
            </a:r>
            <a:r>
              <a:rPr lang="en-US" altLang="zh-CN" sz="1400" b="1">
                <a:solidFill>
                  <a:srgbClr val="5576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Coder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 generates executable code, and </a:t>
            </a:r>
            <a:r>
              <a:rPr lang="en-US" altLang="zh-CN" sz="1400" b="1">
                <a:solidFill>
                  <a:srgbClr val="55769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Verifier</a:t>
            </a:r>
            <a:r>
              <a:rPr lang="en-US" altLang="zh-CN" sz="1400">
                <a:latin typeface="Arial" panose="020B0604020202020204" pitchFamily="34" charset="0"/>
                <a:ea typeface="微软雅黑" panose="020B0503020204020204" pitchFamily="34" charset="-122"/>
              </a:rPr>
              <a:t> executes and corrects errors, ensuring robustness across heterogeneous PV APIs.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8B28C9-510B-471F-AD22-D8617BBC9B3E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5AFB79575A2A654377E07D350535BEA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14400"/>
            <a:ext cx="9144000" cy="51422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1000" y="228600"/>
            <a:ext cx="8719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kern="0" noProof="0" dirty="0">
                <a:ln>
                  <a:noFill/>
                </a:ln>
                <a:solidFill>
                  <a:srgbClr val="013772"/>
                </a:solidFill>
                <a:effectLst/>
                <a:uLnTx/>
                <a:uFillTx/>
                <a:ea typeface="等线" panose="02010600030101010101" pitchFamily="2" charset="-122"/>
                <a:sym typeface="+mn-ea"/>
              </a:rPr>
              <a:t>Demo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53695" y="762000"/>
            <a:ext cx="8252460" cy="0"/>
          </a:xfrm>
          <a:prstGeom prst="line">
            <a:avLst/>
          </a:prstGeom>
          <a:ln w="15875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763000" y="6537325"/>
            <a:ext cx="381000" cy="320675"/>
          </a:xfrm>
        </p:spPr>
        <p:txBody>
          <a:bodyPr/>
          <a:lstStyle/>
          <a:p>
            <a:pPr>
              <a:defRPr/>
            </a:pPr>
            <a:fld id="{0E4B9CB1-7293-4FA3-A27D-9CB130A1767C}" type="slidenum">
              <a:rPr lang="en-US" sz="1400" smtClean="0">
                <a:solidFill>
                  <a:prstClr val="black"/>
                </a:solidFill>
              </a:rPr>
              <a:t>8</a:t>
            </a:fld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09724" y="2520621"/>
            <a:ext cx="5924549" cy="138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5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THANK YOU!</a:t>
            </a:r>
            <a:endParaRPr lang="zh-CN" altLang="en-US" sz="2800" b="1" i="1" dirty="0">
              <a:solidFill>
                <a:schemeClr val="bg1">
                  <a:lumMod val="65000"/>
                  <a:lumOff val="35000"/>
                </a:schemeClr>
              </a:solidFill>
              <a:latin typeface="Candara" panose="020E0502030303020204" pitchFamily="34" charset="0"/>
            </a:endParaRPr>
          </a:p>
          <a:p>
            <a:pPr algn="ctr">
              <a:lnSpc>
                <a:spcPct val="120000"/>
              </a:lnSpc>
            </a:pPr>
            <a:endParaRPr lang="en-US" altLang="zh-CN" sz="1600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398" y="1110343"/>
            <a:ext cx="7315200" cy="1419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altLang="zh-CN" sz="3600" b="1" dirty="0">
                <a:solidFill>
                  <a:srgbClr val="87149E"/>
                </a:solidFill>
                <a:latin typeface="Candara" panose="020E0502030303020204" pitchFamily="34" charset="0"/>
              </a:rPr>
              <a:t>Make </a:t>
            </a:r>
            <a:r>
              <a:rPr lang="en-US" altLang="en-GB" sz="3600" b="1" dirty="0">
                <a:solidFill>
                  <a:srgbClr val="87149E"/>
                </a:solidFill>
                <a:latin typeface="Candara" panose="020E0502030303020204" pitchFamily="34" charset="0"/>
              </a:rPr>
              <a:t>PV</a:t>
            </a:r>
            <a:r>
              <a:rPr lang="en-GB" altLang="zh-CN" sz="3600" b="1" dirty="0">
                <a:solidFill>
                  <a:srgbClr val="87149E"/>
                </a:solidFill>
                <a:latin typeface="Candara" panose="020E0502030303020204" pitchFamily="34" charset="0"/>
              </a:rPr>
              <a:t> data easily accessible for everyone </a:t>
            </a:r>
            <a:r>
              <a:rPr lang="en-US" altLang="zh-CN" sz="3600" b="1" dirty="0">
                <a:solidFill>
                  <a:srgbClr val="87149E"/>
                </a:solidFill>
                <a:latin typeface="Candara" panose="020E0502030303020204" pitchFamily="34" charset="0"/>
              </a:rPr>
              <a:t>!</a:t>
            </a:r>
            <a:endParaRPr lang="zh-CN" altLang="en-US" sz="1600" b="1" i="1" dirty="0">
              <a:solidFill>
                <a:srgbClr val="87149E"/>
              </a:solidFill>
              <a:latin typeface="Candara" panose="020E0502030303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9725" y="3886200"/>
            <a:ext cx="5924549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Candara" panose="020E0502030303020204" pitchFamily="34" charset="0"/>
              </a:rPr>
              <a:t>Research assistant: Di Zhang</a:t>
            </a:r>
          </a:p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Candara" panose="020E0502030303020204" pitchFamily="34" charset="0"/>
              </a:rPr>
              <a:t>Supervisor: Prof. Zhe Wang</a:t>
            </a:r>
          </a:p>
          <a:p>
            <a:pPr algn="ctr">
              <a:lnSpc>
                <a:spcPct val="120000"/>
              </a:lnSpc>
            </a:pPr>
            <a:r>
              <a:rPr lang="en-US" altLang="zh-CN" sz="1600" b="1" dirty="0">
                <a:latin typeface="Candara" panose="020E0502030303020204" pitchFamily="34" charset="0"/>
              </a:rPr>
              <a:t>​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Department of Civil and Environmental Engineering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The Hong Kong University of Science and Technology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latin typeface="Candara" panose="020E0502030303020204" pitchFamily="34" charset="0"/>
              </a:rPr>
              <a:t>6 Nov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000000"/>
      </a:lt1>
      <a:dk2>
        <a:srgbClr val="1F497D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00387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  <a:lumOff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350</Words>
  <Application>Microsoft Office PowerPoint</Application>
  <PresentationFormat>全屏显示(4:3)</PresentationFormat>
  <Paragraphs>59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微软雅黑</vt:lpstr>
      <vt:lpstr>Arial</vt:lpstr>
      <vt:lpstr>Calibri</vt:lpstr>
      <vt:lpstr>Candara</vt:lpstr>
      <vt:lpstr>Times New Roman</vt:lpstr>
      <vt:lpstr>Office Theme</vt:lpstr>
      <vt:lpstr>PVGPT Query the PV data using natural language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HKUST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dfd</dc:title>
  <dc:creator>Zhaoji Wu</dc:creator>
  <cp:lastModifiedBy>迪 张</cp:lastModifiedBy>
  <cp:revision>1941</cp:revision>
  <cp:lastPrinted>2015-03-26T12:42:00Z</cp:lastPrinted>
  <dcterms:created xsi:type="dcterms:W3CDTF">2010-01-25T07:58:00Z</dcterms:created>
  <dcterms:modified xsi:type="dcterms:W3CDTF">2025-12-07T09:33:17Z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2D09123B0C1C4970B9CE3AD4D32ADD7D_13</vt:lpwstr>
  </property>
  <property fmtid="{D5CDD505-2E9C-101B-9397-08002B2CF9AE}" pid="3" name="KSOProductBuildVer">
    <vt:lpwstr>2052-12.1.0.23542</vt:lpwstr>
  </property>
</Properties>
</file>